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6" autoAdjust="0"/>
    <p:restoredTop sz="92814" autoAdjust="0"/>
  </p:normalViewPr>
  <p:slideViewPr>
    <p:cSldViewPr snapToGrid="0">
      <p:cViewPr varScale="1">
        <p:scale>
          <a:sx n="71" d="100"/>
          <a:sy n="71" d="100"/>
        </p:scale>
        <p:origin x="8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C3DFF-2BB2-4053-A526-2490B792D5B3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64B00-7718-497F-B6D6-488DEA9AF9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86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17C99-9DA4-2190-F281-D7424031A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923A0B-8E8B-5218-37E7-6B2AB2D06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A9B06-C4A0-A9D0-C982-B3155203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E9825-C160-347B-8C93-84E97A712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06EAC-4EC0-F750-6BC1-42D10434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87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AAF06-04D3-D321-5354-7DE99779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DA5001-C7E2-591B-FA88-E7352AD9C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949CD-D8A7-CCDB-B00A-D018145DF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A90EB-80FC-12DB-5D9D-79FEE4DC3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EAAAF-CDD6-A3AF-94C2-05464EA2C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01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4861DA-534B-C3BB-478B-4DEFE7AB0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51B8A6-A62A-D8CF-03F1-CAFF8B10D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D4714-3680-89BB-8585-2A6D7172F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B3F73-79D1-F9EE-F2BD-B0686E665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FCCC9-B4D3-012B-261B-902FCF246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46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18CC4-6400-853E-2712-BE131DEC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7947E-5317-4D15-62A2-FB8B6B827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7AF0C-166C-13D3-7A02-39766EF1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67959-CCB0-4417-1233-ABC7A4F30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3939D-CB65-9FC5-1D31-A5FFE197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561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04624-0A9A-DE58-6679-0A550E6F1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F4258-D289-0FD6-64C4-6BAC2C461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9B524-8FD7-2BC9-160C-86877BDDB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1675C-93C7-5120-0824-03D2B709A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3B65A-760A-EB46-BA32-1FACD6D6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136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24CC3-F216-7508-54A3-C5ACCB51E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F8413-6872-FA40-04CC-DBC166964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5DF574-1EE7-D06E-4F94-BCCBA3BA5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577B23-4394-84C7-741B-46723ADF1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3CECF-594F-E0FF-D3BA-2F6D44E0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1DCC2-952E-710E-83A3-120F83BF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69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5959A-1E60-88E3-12A6-E747F3AF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3AC01-9DCF-BBB3-B089-27EB03698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F32DD9-FC55-1A10-7C03-A0CDC6983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B6F509-3153-28CA-1082-A5D223CE59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F6C0F-46FC-70E2-09B4-4153BE137E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C965E-096C-366A-466E-9F73248C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7EE2D0-FBBA-AEA4-5EBF-DBEAFD92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DB73D0-4AC2-7B5E-454E-2AA133760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339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A07EA-B6E2-A900-E569-F9AB7598B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1D3FB4-85A4-BC59-7B1C-1BF1B5372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DB1A4-CA63-70FA-68F4-A93A17068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2765C1-4F23-3E24-4A17-F898E50C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898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2DB13B-7688-9805-F507-16226BCB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70AC75-7586-E065-B74E-23D8A9EFF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12A63-4BE8-39E3-4CD1-985DACD7F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58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9C4BE-8DDC-1275-15E8-53F6F6492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6C3D3-2F3E-074C-B3FE-940E08A0C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ECDC4C-9777-2EE7-FDAB-85AEEDD80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FE253-0208-0C22-0FEB-D8EB77EC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E4F0C5-3E8D-97F9-675A-1B0A9525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B8DDF-B563-10EF-26FF-6BE4A4AB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52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94B5-74A6-AA70-5057-1B1D04E9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1EB151-CBE9-67F0-6130-B13410F7BE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8696A1-0A82-7521-2D2B-4984ADE50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35186-2F9E-078E-A122-BA42F044F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A6DD4-64A8-6261-D5E1-485F9CA2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81408-CD0E-68ED-060A-5EFD91687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0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80195E-FB59-672E-5BAF-9A232FD51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7BBB7-754A-9617-4F0F-D13CE593E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B265C-1285-27D1-6301-57675008FF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DA91B-C8F3-35E0-9C9F-67944859F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© 2026 by Norbert Doerry                                                                                  This work is licensed via: CC BY 4.0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F70E4-1957-E67E-1A4E-05B0FD57E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E3B7D2-2C23-477A-B7E5-64419E75BE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24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doerry.org/norbert/MarineElectricalPowerSystems/index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2C01C-FF08-0435-57C1-318B51A8A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0452" y="2272275"/>
            <a:ext cx="9841230" cy="2387600"/>
          </a:xfrm>
        </p:spPr>
        <p:txBody>
          <a:bodyPr anchor="ctr">
            <a:no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Endurance Fuel Calculations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Electric Power Load Analysis (EPLA)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Revision of 8 August 2026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1640AB-A565-F727-2337-204016324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10886"/>
            <a:ext cx="8654716" cy="1655762"/>
          </a:xfrm>
        </p:spPr>
        <p:txBody>
          <a:bodyPr/>
          <a:lstStyle/>
          <a:p>
            <a:r>
              <a:rPr lang="en-US" dirty="0"/>
              <a:t>Dr. Norbert Doerry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345E6F-B6B9-9C80-7F87-1F2167CEDE5C}"/>
              </a:ext>
            </a:extLst>
          </p:cNvPr>
          <p:cNvSpPr txBox="1"/>
          <p:nvPr/>
        </p:nvSpPr>
        <p:spPr>
          <a:xfrm>
            <a:off x="2706189" y="5505142"/>
            <a:ext cx="90111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http://doerry.org/norbert/MarineElectricalPowerSystems/index.htm</a:t>
            </a:r>
            <a:endParaRPr lang="en-US" dirty="0"/>
          </a:p>
          <a:p>
            <a:r>
              <a:rPr lang="en-US" dirty="0"/>
              <a:t>© 2026 by Norbert Doerry</a:t>
            </a:r>
            <a:br>
              <a:rPr lang="en-US" dirty="0"/>
            </a:br>
            <a:r>
              <a:rPr lang="en-US" dirty="0"/>
              <a:t>This work is licensed via: CC BY 4.0   (https://creativecommons.org/)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913044E-C0F4-BA34-07EE-457D30058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37359" y="5589416"/>
            <a:ext cx="766933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4A2807-77D8-8DCF-8A1B-1B05995E5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43" y="5589416"/>
            <a:ext cx="766933" cy="76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97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D3417-7350-3B0E-EE21-F05585F4F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Required Fuel Tank Volume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31026-6F13-7BFB-F7DA-39DAC04C3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 Endurance Fuel Load</a:t>
            </a:r>
          </a:p>
          <a:p>
            <a:pPr lvl="1"/>
            <a:r>
              <a:rPr lang="en-US" dirty="0"/>
              <a:t>Divide the largest of the  three burnable fuel loads by the tailpipe allowance</a:t>
            </a:r>
          </a:p>
          <a:p>
            <a:r>
              <a:rPr lang="en-US" dirty="0"/>
              <a:t>Convert to volume</a:t>
            </a:r>
          </a:p>
          <a:p>
            <a:pPr lvl="1"/>
            <a:r>
              <a:rPr lang="en-US" dirty="0"/>
              <a:t>The specific gravity of F76 fuel is about 0.84 kg/L (see DPC 200-2)</a:t>
            </a:r>
          </a:p>
          <a:p>
            <a:pPr lvl="1"/>
            <a:r>
              <a:rPr lang="en-US" dirty="0"/>
              <a:t>There are 1000 liters in a cubic meter</a:t>
            </a:r>
          </a:p>
          <a:p>
            <a:pPr lvl="1"/>
            <a:r>
              <a:rPr lang="en-US" dirty="0"/>
              <a:t>Hence specific gravity of F75 fuel is about 840 kg/m</a:t>
            </a:r>
            <a:r>
              <a:rPr lang="en-US" baseline="30000" dirty="0"/>
              <a:t>3</a:t>
            </a:r>
          </a:p>
          <a:p>
            <a:r>
              <a:rPr lang="en-US" dirty="0"/>
              <a:t>Add in allowances</a:t>
            </a:r>
          </a:p>
          <a:p>
            <a:pPr lvl="1"/>
            <a:r>
              <a:rPr lang="en-US" dirty="0"/>
              <a:t>Additional 5% volume for expansion of fuel</a:t>
            </a:r>
          </a:p>
          <a:p>
            <a:pPr lvl="1"/>
            <a:r>
              <a:rPr lang="en-US" dirty="0"/>
              <a:t>Additional volume (typically 2%) for internal structure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87D68-69AF-2484-F8A1-8C42A630C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36F77-65B0-02BC-7768-9675E18D4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E7EBC-0915-F76A-F89D-FD42497C6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469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C3EC-EC77-0505-CD9F-2E3303F1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9367D-4668-D7C2-2E5D-FE20DA06B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See DPC 200-1 for special cases</a:t>
            </a:r>
          </a:p>
          <a:p>
            <a:r>
              <a:rPr lang="en-US" dirty="0"/>
              <a:t>High speed ships</a:t>
            </a:r>
          </a:p>
          <a:p>
            <a:pPr lvl="1"/>
            <a:r>
              <a:rPr lang="en-US" dirty="0"/>
              <a:t>Accounts for reduction in drag as fuel is consumed</a:t>
            </a:r>
          </a:p>
          <a:p>
            <a:r>
              <a:rPr lang="en-US" dirty="0"/>
              <a:t>Efficient high-speed operations</a:t>
            </a:r>
          </a:p>
          <a:p>
            <a:pPr lvl="1"/>
            <a:r>
              <a:rPr lang="en-US" dirty="0"/>
              <a:t>In some cases, ships can operate more economically at a higher speed than the economical transit speed</a:t>
            </a:r>
          </a:p>
          <a:p>
            <a:pPr lvl="1"/>
            <a:r>
              <a:rPr lang="en-US" dirty="0"/>
              <a:t>Ships that employ foils or other lifting surfaces may be in this category</a:t>
            </a:r>
          </a:p>
          <a:p>
            <a:r>
              <a:rPr lang="en-US" dirty="0"/>
              <a:t>Using a profile to achieve economical transit speed on average</a:t>
            </a:r>
          </a:p>
          <a:p>
            <a:pPr lvl="1"/>
            <a:r>
              <a:rPr lang="en-US" dirty="0"/>
              <a:t>In some cases, ships can operate more economically when operating a portion of the time at a speed higher and the remaining time at a speed lower than the economical transit speed</a:t>
            </a:r>
          </a:p>
          <a:p>
            <a:pPr lvl="1"/>
            <a:r>
              <a:rPr lang="en-US" dirty="0"/>
              <a:t>Hybrid electric drive ships may be in this category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37850-63A8-C3B3-ABC2-C917CC453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64666-2B28-3E4F-60F4-582F8E3B4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F0262-B51F-CD24-7892-B2ECDA505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587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4E37A-1703-6FB9-2575-109AAB2D8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Essential Questions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DB4A07-2102-4C2B-A526-8C77D69B25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369548"/>
              </p:ext>
            </p:extLst>
          </p:nvPr>
        </p:nvGraphicFramePr>
        <p:xfrm>
          <a:off x="1104900" y="1690688"/>
          <a:ext cx="10248900" cy="2194560"/>
        </p:xfrm>
        <a:graphic>
          <a:graphicData uri="http://schemas.openxmlformats.org/drawingml/2006/table">
            <a:tbl>
              <a:tblPr/>
              <a:tblGrid>
                <a:gridCol w="7367902">
                  <a:extLst>
                    <a:ext uri="{9D8B030D-6E8A-4147-A177-3AD203B41FA5}">
                      <a16:colId xmlns:a16="http://schemas.microsoft.com/office/drawing/2014/main" val="136993684"/>
                    </a:ext>
                  </a:extLst>
                </a:gridCol>
                <a:gridCol w="2880998">
                  <a:extLst>
                    <a:ext uri="{9D8B030D-6E8A-4147-A177-3AD203B41FA5}">
                      <a16:colId xmlns:a16="http://schemas.microsoft.com/office/drawing/2014/main" val="35242959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information is needed to perform an Endurance Fuel Calculation?</a:t>
                      </a:r>
                      <a:endParaRPr lang="en-US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1392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does one obtain the information needed to perform an Endurance Fuel Calculation?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165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are the results of an Endurance Fuel Calculation used for?</a:t>
                      </a:r>
                      <a:endParaRPr lang="en-US" sz="2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Understand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6778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is an Endurance Fuel Calculation performed?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Apply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610213"/>
                  </a:ext>
                </a:extLst>
              </a:tr>
            </a:tbl>
          </a:graphicData>
        </a:graphic>
      </p:graphicFrame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2EC987-552B-0FFD-E1AD-4D23888FA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28290-32F4-FB29-2A15-B67D7703D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197F26-1752-4279-99CE-FEAE5ADBB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007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A4CC-56A7-60AE-19D7-DABFCC01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AC316-E560-60C8-C254-E399F35F4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18294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Endurance Fuel Calculation are used to determine the size of the fuel tanks</a:t>
            </a:r>
          </a:p>
          <a:p>
            <a:r>
              <a:rPr lang="en-US" dirty="0"/>
              <a:t>Size of fuel tanks depends largely on</a:t>
            </a:r>
          </a:p>
          <a:p>
            <a:pPr lvl="1"/>
            <a:r>
              <a:rPr lang="en-US" dirty="0"/>
              <a:t>How far one wants to go (or how much time one wants to go)</a:t>
            </a:r>
          </a:p>
          <a:p>
            <a:pPr lvl="1"/>
            <a:r>
              <a:rPr lang="en-US" dirty="0"/>
              <a:t>How fast one wants to go</a:t>
            </a:r>
          </a:p>
          <a:p>
            <a:pPr lvl="1"/>
            <a:r>
              <a:rPr lang="en-US" dirty="0"/>
              <a:t>What operational condition one is in while going</a:t>
            </a:r>
          </a:p>
          <a:p>
            <a:r>
              <a:rPr lang="en-US" dirty="0"/>
              <a:t>DPC 200-1 (formerly DDS 200-1)</a:t>
            </a:r>
          </a:p>
          <a:p>
            <a:pPr lvl="1"/>
            <a:r>
              <a:rPr lang="en-US" dirty="0"/>
              <a:t>Defines procedure for calculating endurance fuel requirements</a:t>
            </a:r>
          </a:p>
          <a:p>
            <a:pPr lvl="1"/>
            <a:r>
              <a:rPr lang="en-US" dirty="0"/>
              <a:t>Applicable to naval ships, but may be adapted to commercial ships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23896-58A3-D752-E4C8-E31343597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50A3B4E-E524-B6CB-03EF-7B889AEEA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CF5EC1F-7F3B-7B0D-3570-8AD757FF2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1C7FF-87F2-91A6-25BA-D0AEAA7EA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494" y="1027906"/>
            <a:ext cx="3701594" cy="48698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0620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FAFB0-5223-9C4F-9451-8787AC086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Owner’s (Service)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9DDA1-B400-F9A6-BDD2-3744384EE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12224" cy="4351338"/>
          </a:xfrm>
        </p:spPr>
        <p:txBody>
          <a:bodyPr/>
          <a:lstStyle/>
          <a:p>
            <a:r>
              <a:rPr lang="en-US" dirty="0"/>
              <a:t>Economical Transit</a:t>
            </a:r>
          </a:p>
          <a:p>
            <a:pPr lvl="1"/>
            <a:r>
              <a:rPr lang="en-US" dirty="0"/>
              <a:t>Economical transit distance (nm)</a:t>
            </a:r>
          </a:p>
          <a:p>
            <a:pPr lvl="1"/>
            <a:r>
              <a:rPr lang="en-US" dirty="0"/>
              <a:t>Endurance speed (knots)</a:t>
            </a:r>
          </a:p>
          <a:p>
            <a:r>
              <a:rPr lang="en-US" dirty="0"/>
              <a:t>Surge to Theater</a:t>
            </a:r>
          </a:p>
          <a:p>
            <a:pPr lvl="1"/>
            <a:r>
              <a:rPr lang="en-US" dirty="0"/>
              <a:t>Surge to Theater Distance (nm)</a:t>
            </a:r>
          </a:p>
          <a:p>
            <a:pPr lvl="1"/>
            <a:r>
              <a:rPr lang="en-US" dirty="0"/>
              <a:t>Sustained speed (knots)</a:t>
            </a:r>
          </a:p>
          <a:p>
            <a:r>
              <a:rPr lang="en-US" dirty="0"/>
              <a:t>Operational Presence</a:t>
            </a:r>
          </a:p>
          <a:p>
            <a:pPr lvl="1"/>
            <a:r>
              <a:rPr lang="en-US" dirty="0"/>
              <a:t>Operational mission</a:t>
            </a:r>
          </a:p>
          <a:p>
            <a:pPr lvl="1"/>
            <a:r>
              <a:rPr lang="en-US" dirty="0"/>
              <a:t>Speed-time profile (knots vs % time)</a:t>
            </a:r>
          </a:p>
          <a:p>
            <a:pPr lvl="1"/>
            <a:r>
              <a:rPr lang="en-US" dirty="0"/>
              <a:t>Operational presence time (hours)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487EE-8C70-69F1-8B32-B735F3255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CD93B-EA7D-C19E-752D-3622EBC0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F1A50-3A77-753D-345A-5147D5FBD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EED41B10-09DB-E885-EA43-D50C11EE55B9}"/>
              </a:ext>
            </a:extLst>
          </p:cNvPr>
          <p:cNvSpPr/>
          <p:nvPr/>
        </p:nvSpPr>
        <p:spPr>
          <a:xfrm>
            <a:off x="6414247" y="1820116"/>
            <a:ext cx="457200" cy="4356847"/>
          </a:xfrm>
          <a:prstGeom prst="rightBrace">
            <a:avLst>
              <a:gd name="adj1" fmla="val 102451"/>
              <a:gd name="adj2" fmla="val 50000"/>
            </a:avLst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4FD0C8-FB48-447F-2E9C-A5D2A1654685}"/>
              </a:ext>
            </a:extLst>
          </p:cNvPr>
          <p:cNvSpPr txBox="1"/>
          <p:nvPr/>
        </p:nvSpPr>
        <p:spPr>
          <a:xfrm>
            <a:off x="6992470" y="3398374"/>
            <a:ext cx="2608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with largest fuel requirement used for determining fuel tank capacity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7C6417-48F6-9CE5-F4F4-6063C66561D4}"/>
              </a:ext>
            </a:extLst>
          </p:cNvPr>
          <p:cNvSpPr txBox="1"/>
          <p:nvPr/>
        </p:nvSpPr>
        <p:spPr>
          <a:xfrm>
            <a:off x="8677835" y="4451727"/>
            <a:ext cx="2608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Ambient condition profile may also be specified or use default: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6D1323-7EFE-325F-B17D-1A61B0BE9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1380" y="5375057"/>
            <a:ext cx="3296110" cy="8478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BBFB48A-1647-30EA-C10A-0EAD7A60DA36}"/>
              </a:ext>
            </a:extLst>
          </p:cNvPr>
          <p:cNvSpPr txBox="1"/>
          <p:nvPr/>
        </p:nvSpPr>
        <p:spPr>
          <a:xfrm>
            <a:off x="9099177" y="2308771"/>
            <a:ext cx="2608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Operating area may also be specified or use default: North Pacific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E0A337-F9ED-E6F3-48E0-7381897287BA}"/>
              </a:ext>
            </a:extLst>
          </p:cNvPr>
          <p:cNvSpPr txBox="1"/>
          <p:nvPr/>
        </p:nvSpPr>
        <p:spPr>
          <a:xfrm>
            <a:off x="7170974" y="1757413"/>
            <a:ext cx="2460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Operational Condition: Cruise with self-defense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3EBAD61-0D48-1F91-1392-4D6071CF4689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4338127" y="2062351"/>
            <a:ext cx="2832847" cy="156727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00FE4EF-C43C-E993-540B-3A09252DD416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693024" y="2219078"/>
            <a:ext cx="2477950" cy="117929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273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15C17-034C-880C-1B61-C2658088D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Ship design details needed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DCDA9-BEB5-9B9B-E45E-742FAF37D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Electric Power Load Analysis (EPLA)</a:t>
            </a:r>
          </a:p>
          <a:p>
            <a:r>
              <a:rPr lang="en-US" dirty="0"/>
              <a:t>Generator set, conversion equipment efficiencies </a:t>
            </a:r>
          </a:p>
          <a:p>
            <a:r>
              <a:rPr lang="en-US" dirty="0"/>
              <a:t>Electrical Power System Concept of Operations (EPS-CONOPS)</a:t>
            </a:r>
          </a:p>
          <a:p>
            <a:pPr lvl="1"/>
            <a:r>
              <a:rPr lang="en-US" dirty="0"/>
              <a:t>Includes generator set scheduling table</a:t>
            </a:r>
          </a:p>
          <a:p>
            <a:r>
              <a:rPr lang="en-US" dirty="0"/>
              <a:t>Propulsion System Concept of Operations (PS-CONOPS)</a:t>
            </a:r>
          </a:p>
          <a:p>
            <a:pPr lvl="1"/>
            <a:r>
              <a:rPr lang="en-US" dirty="0"/>
              <a:t>Includes propulsion scheduling table</a:t>
            </a:r>
          </a:p>
          <a:p>
            <a:r>
              <a:rPr lang="en-US" dirty="0"/>
              <a:t>Propulsion speed-power curve</a:t>
            </a:r>
          </a:p>
          <a:p>
            <a:r>
              <a:rPr lang="en-US" dirty="0"/>
              <a:t>Propulsion system efficiency data</a:t>
            </a:r>
          </a:p>
          <a:p>
            <a:r>
              <a:rPr lang="en-US" dirty="0"/>
              <a:t>Generator set and propulsion prime mover specific fuel consumption curves</a:t>
            </a:r>
          </a:p>
          <a:p>
            <a:r>
              <a:rPr lang="en-US" dirty="0"/>
              <a:t>Plant deterioration allowance (default 1.05)</a:t>
            </a:r>
          </a:p>
          <a:p>
            <a:r>
              <a:rPr lang="en-US" dirty="0"/>
              <a:t>Sea state and fouling factor (default 1.10 for early-stage design)</a:t>
            </a:r>
          </a:p>
          <a:p>
            <a:r>
              <a:rPr lang="en-US" dirty="0"/>
              <a:t>Tailpipe allowance (tanks: broad and shallow 0.95; narrow and deep 0.98)</a:t>
            </a:r>
          </a:p>
          <a:p>
            <a:pPr lvl="1"/>
            <a:r>
              <a:rPr lang="en-US" dirty="0"/>
              <a:t>Fuel suction cannot completely empty the fuel tank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CE23AD-7B4A-6586-D107-3095DFEC2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877CB-E944-4AE0-AF96-97A4679D3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C480E-B2EE-1143-6595-1D271107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372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2F3F4-2B8F-000E-7F92-15BB8D644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Economical Transit burnable fuel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3657A-FAEB-FB3A-BA35-A3AAF997A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77671"/>
            <a:ext cx="10515600" cy="3299292"/>
          </a:xfrm>
        </p:spPr>
        <p:txBody>
          <a:bodyPr>
            <a:normAutofit fontScale="92500"/>
          </a:bodyPr>
          <a:lstStyle/>
          <a:p>
            <a:r>
              <a:rPr lang="en-US" dirty="0"/>
              <a:t>Calculated Economical Transit Fuel Rate (kg/h)</a:t>
            </a:r>
          </a:p>
          <a:p>
            <a:pPr lvl="1"/>
            <a:r>
              <a:rPr lang="en-US" dirty="0"/>
              <a:t>Sum of fuel rates for propulsion and ship service electrical generation prime movers.</a:t>
            </a:r>
          </a:p>
          <a:p>
            <a:pPr lvl="1"/>
            <a:r>
              <a:rPr lang="en-US" dirty="0"/>
              <a:t>Propulsion power from each propulsion unit determined from speed power curve of online propulsion units and from propulsion scheduling table.</a:t>
            </a:r>
          </a:p>
          <a:p>
            <a:pPr lvl="1"/>
            <a:r>
              <a:rPr lang="en-US" dirty="0"/>
              <a:t>Ship service power  provided by each generator set determined from 24-hour average ship service endurance electric power averaged over ambient condition profile (from EPLA) and generator scheduling table.</a:t>
            </a:r>
          </a:p>
          <a:p>
            <a:pPr lvl="1"/>
            <a:r>
              <a:rPr lang="en-US" dirty="0"/>
              <a:t>Fuel rates for each prime mover determined from prime mover </a:t>
            </a:r>
            <a:r>
              <a:rPr lang="en-US" dirty="0" err="1"/>
              <a:t>sfc</a:t>
            </a:r>
            <a:r>
              <a:rPr lang="en-US" dirty="0"/>
              <a:t> curves.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EA869-D9DB-4EA0-D657-6C8FD4DB0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C3AFF-B605-A0C7-166D-3970DE9E1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BEED3-C459-72A7-EF2D-8DD547497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3D90A0-D8CF-9836-7C35-00DDA4F2C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25" y="1499774"/>
            <a:ext cx="10946549" cy="7844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7A80E0-6542-56EC-6269-B958DC9C92E9}"/>
              </a:ext>
            </a:extLst>
          </p:cNvPr>
          <p:cNvSpPr txBox="1"/>
          <p:nvPr/>
        </p:nvSpPr>
        <p:spPr>
          <a:xfrm>
            <a:off x="4900992" y="2211593"/>
            <a:ext cx="2390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(Units are metric tons)</a:t>
            </a:r>
          </a:p>
        </p:txBody>
      </p:sp>
    </p:spTree>
    <p:extLst>
      <p:ext uri="{BB962C8B-B14F-4D97-AF65-F5344CB8AC3E}">
        <p14:creationId xmlns:p14="http://schemas.microsoft.com/office/powerpoint/2010/main" val="1271670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C04B6-FEFC-BDA4-70A5-FBA5AF875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Surge to Theater burnable fuel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1DC0C-A9C6-0DA8-2788-14990CDA0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93665"/>
            <a:ext cx="10515600" cy="3283298"/>
          </a:xfrm>
        </p:spPr>
        <p:txBody>
          <a:bodyPr/>
          <a:lstStyle/>
          <a:p>
            <a:r>
              <a:rPr lang="en-US" dirty="0"/>
              <a:t>Calculated Surge to Theater Fuel Rate (kg/h)</a:t>
            </a:r>
          </a:p>
          <a:p>
            <a:pPr lvl="1"/>
            <a:r>
              <a:rPr lang="en-US" dirty="0"/>
              <a:t>Calculated in analogous way as the Calculated Economical Transit Fuel Rate (kg/h)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7CC59-8D6A-41EA-48A0-8E49E16A1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E5B08-335C-9D73-29BB-2C0F2FFEA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D33F7-60FA-1A16-32EF-6E71F6E5B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7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CE650A-3D5B-E15D-C14E-38578780E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80276"/>
            <a:ext cx="10515600" cy="9924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28A444-8085-48F5-B979-A61557981EEA}"/>
              </a:ext>
            </a:extLst>
          </p:cNvPr>
          <p:cNvSpPr txBox="1"/>
          <p:nvPr/>
        </p:nvSpPr>
        <p:spPr>
          <a:xfrm>
            <a:off x="4900992" y="2211593"/>
            <a:ext cx="2390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(Units are metric tons)</a:t>
            </a:r>
          </a:p>
        </p:txBody>
      </p:sp>
    </p:spTree>
    <p:extLst>
      <p:ext uri="{BB962C8B-B14F-4D97-AF65-F5344CB8AC3E}">
        <p14:creationId xmlns:p14="http://schemas.microsoft.com/office/powerpoint/2010/main" val="1316766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F5A26-DFD2-133D-3EEA-2B204D7E0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Operational Presence burnable fuel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EA3F7-CA88-FA2C-025F-4E9EAF7B2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3172"/>
            <a:ext cx="10515600" cy="341379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Calculated Operational Presence Fuel Rate (kg/h)</a:t>
            </a:r>
          </a:p>
          <a:p>
            <a:pPr lvl="1"/>
            <a:r>
              <a:rPr lang="en-US" dirty="0"/>
              <a:t>Sum of fuel rates for propulsion and ship service electrical generation prime movers averaged using the percent of time for each speed in the operational profile.</a:t>
            </a:r>
          </a:p>
          <a:p>
            <a:pPr lvl="1"/>
            <a:r>
              <a:rPr lang="en-US" dirty="0"/>
              <a:t>Propulsion power from each propulsion unit determined from speed power curve of online propulsion units and from propulsion scheduling table for each speed in the operational profile.</a:t>
            </a:r>
          </a:p>
          <a:p>
            <a:pPr lvl="1"/>
            <a:r>
              <a:rPr lang="en-US" dirty="0"/>
              <a:t>Ship service power  provided by each generator set determined from 24-hour average ship service endurance electric power averaged over ambient condition profile (from EPLA) and generator scheduling table.</a:t>
            </a:r>
          </a:p>
          <a:p>
            <a:pPr lvl="1"/>
            <a:r>
              <a:rPr lang="en-US" dirty="0"/>
              <a:t>Fuel rates for each prime mover (for each speed in the operational profile) determined from prime mover </a:t>
            </a:r>
            <a:r>
              <a:rPr lang="en-US" dirty="0" err="1"/>
              <a:t>sfc</a:t>
            </a:r>
            <a:r>
              <a:rPr lang="en-US" dirty="0"/>
              <a:t> curves and the amount of power provided by each prime mover.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476B6-5B7E-6E09-6D3C-BB417ADA2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257BF-7A08-CB92-B069-5DA12EF95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7DFD6-2AE1-D36B-C5D2-33E4FAD51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7BCA5-37BC-6322-4E53-849FF1CF4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456486"/>
            <a:ext cx="10515599" cy="7857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16F6C4-9017-3E2F-2970-4D58461B0C80}"/>
              </a:ext>
            </a:extLst>
          </p:cNvPr>
          <p:cNvSpPr txBox="1"/>
          <p:nvPr/>
        </p:nvSpPr>
        <p:spPr>
          <a:xfrm>
            <a:off x="4900992" y="2211593"/>
            <a:ext cx="2390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(Units are metric tons)</a:t>
            </a:r>
          </a:p>
        </p:txBody>
      </p:sp>
    </p:spTree>
    <p:extLst>
      <p:ext uri="{BB962C8B-B14F-4D97-AF65-F5344CB8AC3E}">
        <p14:creationId xmlns:p14="http://schemas.microsoft.com/office/powerpoint/2010/main" val="3348849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A53CF-7F47-D8AD-C29F-EFE5B09CC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Fuel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BAB08-A6C5-707A-28EF-C83F60EC7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98024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Specific method for calculating fuel rates depends on the details of the electrical power and propulsion architecture, the EPS-CONOPS, and the PS-CONOPS</a:t>
            </a:r>
          </a:p>
          <a:p>
            <a:r>
              <a:rPr lang="en-US" dirty="0"/>
              <a:t> For details on modeling see:</a:t>
            </a:r>
          </a:p>
          <a:p>
            <a:pPr lvl="1"/>
            <a:r>
              <a:rPr lang="en-US" dirty="0"/>
              <a:t>Doerry, Norbert, and Mark A. Parsons, "Modeling Shipboard Power Systems for Endurance and Annual Fuel Calculations," SNAME J Ship Prod Des (2023)</a:t>
            </a:r>
          </a:p>
          <a:p>
            <a:r>
              <a:rPr lang="en-US" dirty="0"/>
              <a:t>Also see DPC 200-1 for worked examples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C4F68-65EB-FC16-3ED0-DEF389EF4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8/8/2026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E557C-0B66-D4D2-4896-008EEC890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2026 by Norbert Doerry                                                                                  This work is licensed via: CC BY 4.0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DCC36C-B603-AC12-C5AA-50D5ADE03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3B7D2-2C23-477A-B7E5-64419E75BE45}" type="slidenum">
              <a:rPr lang="en-US" smtClean="0"/>
              <a:t>9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6A854D-0819-73E6-4D35-695CD9E2A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7532" y="651672"/>
            <a:ext cx="4290349" cy="555465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8689251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10388</TotalTime>
  <Words>1076</Words>
  <Application>Microsoft Office PowerPoint</Application>
  <PresentationFormat>Widescreen</PresentationFormat>
  <Paragraphs>125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1_Office Theme</vt:lpstr>
      <vt:lpstr>Endurance Fuel Calculations Electric Power Load Analysis (EPLA)  Revision of 8 August 2026</vt:lpstr>
      <vt:lpstr>Essential Questions</vt:lpstr>
      <vt:lpstr>Introduction</vt:lpstr>
      <vt:lpstr>Owner’s (Service) Requirements</vt:lpstr>
      <vt:lpstr>Ship design details needed</vt:lpstr>
      <vt:lpstr>Economical Transit burnable fuel load</vt:lpstr>
      <vt:lpstr>Surge to Theater burnable fuel load</vt:lpstr>
      <vt:lpstr>Operational Presence burnable fuel load</vt:lpstr>
      <vt:lpstr>Calculating Fuel Rates</vt:lpstr>
      <vt:lpstr>Calculating Required Fuel Tank Volume</vt:lpstr>
      <vt:lpstr>Special Cases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Endurance Fuel Calculations</dc:title>
  <dc:creator>Norbert Doerry</dc:creator>
  <cp:lastModifiedBy>Norbert Doerry</cp:lastModifiedBy>
  <cp:revision>183</cp:revision>
  <dcterms:created xsi:type="dcterms:W3CDTF">2025-04-03T12:58:23Z</dcterms:created>
  <dcterms:modified xsi:type="dcterms:W3CDTF">2026-08-06T12:29:09Z</dcterms:modified>
</cp:coreProperties>
</file>